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2.jpeg" ContentType="image/jpeg"/>
  <Override PartName="/ppt/media/image17.png" ContentType="image/png"/>
  <Override PartName="/ppt/media/image8.png" ContentType="image/png"/>
  <Override PartName="/ppt/media/image20.png" ContentType="image/png"/>
  <Override PartName="/ppt/media/image9.png" ContentType="image/png"/>
  <Override PartName="/ppt/media/image28.jpeg" ContentType="image/jpeg"/>
  <Override PartName="/ppt/media/image18.png" ContentType="image/png"/>
  <Override PartName="/ppt/media/image4.png" ContentType="image/png"/>
  <Override PartName="/ppt/media/image13.png" ContentType="image/png"/>
  <Override PartName="/ppt/media/image3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3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7.jpeg" ContentType="image/jpeg"/>
  <Override PartName="/ppt/media/image30.png" ContentType="image/png"/>
  <Override PartName="/ppt/media/image25.jpeg" ContentType="image/jpeg"/>
  <Override PartName="/ppt/media/image2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Noto Sans CJK KR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fld id="{2F771255-D4E1-4EEE-9BFE-8C3B8266923B}" type="slidenum"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성과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표정변화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한계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추적의 정확성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부정확한 시선 각도 계산으로 인해 시선이 정면에서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벗어나도 경고가표시되지 않을 때가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 범위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좌우만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벗어나면 경고표시가 출력되 상하는 출력이 안됨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다양한 감정 인식의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학습한 감정이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개로실제 상황에서 복잡한 감정이나 미세한 감정변화를 인식하는 데 한계가 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모델을 아이트랙킹 구현 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모델을 아이트랙킹 구현 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수정 물어보기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1234 -&gt; 5678 or 1357-&gt;2468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8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본 프로젝트는 운전자의 집중도 유지를 위한 감시 프로그램입니다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 </a:t>
            </a: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 통하여 운전자의 집중도를 파악하고 운전자의 표정을 읽어 감정을 화면에 나타내는 것으로 동승자가 운전자가 집중할 수 있도록 서포트 할 수 있습니다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시선이 일정 시간 동안 정면에서 벗어날시 사고 발생율 증가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집중이 떨어지면 위험하다는 것을 알고 있지만 장시간운전 등 현실적으로 집중이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스마트폰 등 운전을 방해할 요소가 많음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감정 변화에 따른 집중도 감소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대부분의 운전자가 운전을 피곤해하고 선호하지 않음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조수석에서 운전자의 얼굴을 정면으로 보기 힘들어 표정및 감정 파악이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8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기술적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2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개이상을 활용하여 정밀한 기술을 구현함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감지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사용자 경험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운전자가 집중력을 유지하도록 돕기 위한 직관적인 피드백 제공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화면은 운전자의 감정 상태에 맞춰 자동으로 변경되어 동승자가 운전자의 상태를 직관적으로 파악할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감정을 표시함으로써 동승자가 더욱 원활하게 운전자를 서포트할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입력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웹캠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: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실시간 영상 캡처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처리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영상 데이터 전처리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(OpenCV, Numpy)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(OpenVINO)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출력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디스플레이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(face-detection-retail-0004, emotions-recognition-retail-0003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을 통해 감정 상태를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Text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와 배경으로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으로 시야를 추적하여 시야가 정면에서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45º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이상 벗어나면 경고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표정구현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아이트랙킹을 모델로 구현할려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z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변화를 감지하여 배경을 변경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-4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가지 배경있음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216000"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아이트래킹을 하여 시선이 정면에서 </a:t>
            </a: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도 이상이면 창에 알림을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딱히 없음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marL="2160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828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139637-7C3E-4248-A0F3-854FED21E8A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BA8B5113-0179-4F31-9741-5665B19F347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BBBF1984-0FF5-45C1-B5E3-6B35CA25A7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DB9D48-591E-4ED7-8BCA-23BCBB4AEE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9827CF-5206-42A2-9166-96406B23C3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398D649-02EF-4F9C-B492-18E6BA255C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27C0FCE-CE30-48AA-ACF3-6680A33426B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05B3B3DF-129B-493B-808B-92137BF36F7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886BD5A-EC96-4FF5-9E90-A6B6028F5F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26D75742-7BCF-42AD-A0A5-9D0869559F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D77F5F2-324E-4DEF-8514-C7F0906A838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C8C4BB-22D6-481E-AF7D-14BB0477E5F5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13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76FAA9-4050-4399-BFEE-C0A664372D6C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20E54C-24C8-4EDA-80C7-B921742AFDBC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C061F9E-8181-4011-A674-D4154D2DDB5B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1D8E27-49A4-427D-BAA2-0F6B8E8D7A50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편집하려면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B2C4AE-4A28-48B6-B1BA-F20B8EC6B5F0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48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80D4F3-60FE-40D7-ADED-BE8E85ED7E45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F565C2F-6989-41E6-997E-DDB69A1F6937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240" cy="596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D66599-D391-4F20-B225-427EE9FDAB84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A51544-7233-4E86-B5FC-9AEF4C2BA8E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48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제목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텍스트의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서식을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편집하려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면 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클릭하십</a:t>
            </a:r>
            <a:r>
              <a:rPr b="0" lang="ko-KR" sz="1800" spc="-1" strike="noStrike">
                <a:solidFill>
                  <a:srgbClr val="000000"/>
                </a:solidFill>
                <a:latin typeface="Noto Sans CJK KR"/>
              </a:rPr>
              <a:t>시오</a:t>
            </a:r>
            <a:r>
              <a:rPr b="0" lang="en-US" sz="18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10ED66-8967-4B36-ACD2-270BF485E82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84;p13" descr=""/>
          <p:cNvPicPr/>
          <p:nvPr/>
        </p:nvPicPr>
        <p:blipFill>
          <a:blip r:embed="rId1"/>
          <a:stretch/>
        </p:blipFill>
        <p:spPr>
          <a:xfrm>
            <a:off x="291960" y="29196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57" name="Google Shape;85;p13" descr=""/>
          <p:cNvPicPr/>
          <p:nvPr/>
        </p:nvPicPr>
        <p:blipFill>
          <a:blip r:embed="rId2"/>
          <a:stretch/>
        </p:blipFill>
        <p:spPr>
          <a:xfrm>
            <a:off x="749160" y="9118440"/>
            <a:ext cx="16788600" cy="24840"/>
          </a:xfrm>
          <a:prstGeom prst="rect">
            <a:avLst/>
          </a:prstGeom>
          <a:ln w="0">
            <a:noFill/>
          </a:ln>
        </p:spPr>
      </p:pic>
      <p:pic>
        <p:nvPicPr>
          <p:cNvPr id="58" name="Google Shape;86;p13" descr=""/>
          <p:cNvPicPr/>
          <p:nvPr/>
        </p:nvPicPr>
        <p:blipFill>
          <a:blip r:embed="rId3"/>
          <a:stretch/>
        </p:blipFill>
        <p:spPr>
          <a:xfrm>
            <a:off x="749160" y="9664560"/>
            <a:ext cx="16788600" cy="24840"/>
          </a:xfrm>
          <a:prstGeom prst="rect">
            <a:avLst/>
          </a:prstGeom>
          <a:ln w="0">
            <a:noFill/>
          </a:ln>
        </p:spPr>
      </p:pic>
      <p:pic>
        <p:nvPicPr>
          <p:cNvPr id="59" name="Google Shape;87;p13" descr=""/>
          <p:cNvPicPr/>
          <p:nvPr/>
        </p:nvPicPr>
        <p:blipFill>
          <a:blip r:embed="rId4"/>
          <a:stretch/>
        </p:blipFill>
        <p:spPr>
          <a:xfrm>
            <a:off x="16611480" y="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60" name="Google Shape;88;p13"/>
          <p:cNvSpPr/>
          <p:nvPr/>
        </p:nvSpPr>
        <p:spPr>
          <a:xfrm>
            <a:off x="1117440" y="9220320"/>
            <a:ext cx="4075920" cy="3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5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조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김형석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,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장해준</a:t>
            </a:r>
            <a:endParaRPr b="1" lang="en-US" sz="1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61" name="Google Shape;89;p13"/>
          <p:cNvSpPr/>
          <p:nvPr/>
        </p:nvSpPr>
        <p:spPr>
          <a:xfrm>
            <a:off x="1117440" y="5613480"/>
            <a:ext cx="13677120" cy="231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7000" spc="-1" strike="noStrike">
                <a:solidFill>
                  <a:srgbClr val="229bee"/>
                </a:solidFill>
                <a:latin typeface="Arial"/>
                <a:ea typeface="Arial"/>
              </a:rPr>
              <a:t>Mini-Project</a:t>
            </a:r>
            <a:endParaRPr b="1" lang="en-US" sz="70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운전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집중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감정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표현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1" lang="en-US" sz="70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237;p22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74" name="Google Shape;238;p22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75" name="Google Shape;239;p22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76" name="Google Shape;240;p22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77" name="Google Shape;241;p22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8" name="Google Shape;242;p22" descr=""/>
          <p:cNvPicPr/>
          <p:nvPr/>
        </p:nvPicPr>
        <p:blipFill>
          <a:blip r:embed="rId4"/>
          <a:stretch/>
        </p:blipFill>
        <p:spPr>
          <a:xfrm>
            <a:off x="1665360" y="4628160"/>
            <a:ext cx="3838320" cy="390384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243;p22" descr=""/>
          <p:cNvPicPr/>
          <p:nvPr/>
        </p:nvPicPr>
        <p:blipFill>
          <a:blip r:embed="rId5"/>
          <a:stretch/>
        </p:blipFill>
        <p:spPr>
          <a:xfrm>
            <a:off x="5504400" y="4628160"/>
            <a:ext cx="3838320" cy="347616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44;p22"/>
          <p:cNvSpPr/>
          <p:nvPr/>
        </p:nvSpPr>
        <p:spPr>
          <a:xfrm>
            <a:off x="4759560" y="3429000"/>
            <a:ext cx="1488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성과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81" name="Google Shape;245;p22"/>
          <p:cNvSpPr/>
          <p:nvPr/>
        </p:nvSpPr>
        <p:spPr>
          <a:xfrm>
            <a:off x="12700800" y="3429000"/>
            <a:ext cx="19609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한계점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82" name="Google Shape;246;p22"/>
          <p:cNvSpPr/>
          <p:nvPr/>
        </p:nvSpPr>
        <p:spPr>
          <a:xfrm>
            <a:off x="152280" y="152280"/>
            <a:ext cx="2999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11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1" lang="en-US" sz="11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83" name="Google Shape;247;p22"/>
          <p:cNvSpPr/>
          <p:nvPr/>
        </p:nvSpPr>
        <p:spPr>
          <a:xfrm>
            <a:off x="11178360" y="477396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추적의 정확성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84" name="Google Shape;248;p22"/>
          <p:cNvSpPr/>
          <p:nvPr/>
        </p:nvSpPr>
        <p:spPr>
          <a:xfrm>
            <a:off x="11237040" y="604080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 범위 한계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85" name="Google Shape;249;p22"/>
          <p:cNvSpPr/>
          <p:nvPr/>
        </p:nvSpPr>
        <p:spPr>
          <a:xfrm>
            <a:off x="11237040" y="7248960"/>
            <a:ext cx="5641560" cy="96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254;p23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255;p23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256;p23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89" name="Google Shape;257;p23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 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90" name="Google Shape;258;p23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1" name="Google Shape;259;p23"/>
          <p:cNvSpPr/>
          <p:nvPr/>
        </p:nvSpPr>
        <p:spPr>
          <a:xfrm>
            <a:off x="1302120" y="2779920"/>
            <a:ext cx="5864400" cy="247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ko-KR" sz="60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</a:rPr>
              <a:t>향후 발전 방향</a:t>
            </a:r>
            <a:endParaRPr b="1" lang="en-US" sz="60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1" lang="en-US" sz="7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92" name="Google Shape;260;p23"/>
          <p:cNvSpPr/>
          <p:nvPr/>
        </p:nvSpPr>
        <p:spPr>
          <a:xfrm>
            <a:off x="7941240" y="2862360"/>
            <a:ext cx="89067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  <a:tabLst>
                <a:tab algn="l" pos="0"/>
              </a:tabLst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모델을 이용한 아이트래킹</a:t>
            </a:r>
            <a:endParaRPr b="1" lang="en-US" sz="55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4"/>
          <a:stretch/>
        </p:blipFill>
        <p:spPr>
          <a:xfrm>
            <a:off x="1637280" y="4140000"/>
            <a:ext cx="2142720" cy="214272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5"/>
          <a:stretch/>
        </p:blipFill>
        <p:spPr>
          <a:xfrm>
            <a:off x="5752440" y="4196160"/>
            <a:ext cx="2059560" cy="1959840"/>
          </a:xfrm>
          <a:prstGeom prst="rect">
            <a:avLst/>
          </a:prstGeom>
          <a:ln w="0">
            <a:noFill/>
          </a:ln>
        </p:spPr>
      </p:pic>
      <p:sp>
        <p:nvSpPr>
          <p:cNvPr id="195" name=""/>
          <p:cNvSpPr txBox="1"/>
          <p:nvPr/>
        </p:nvSpPr>
        <p:spPr>
          <a:xfrm>
            <a:off x="1440000" y="6102720"/>
            <a:ext cx="2805840" cy="71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</a:rPr>
              <a:t>face-detection</a:t>
            </a:r>
            <a:endParaRPr b="1" lang="en-US" sz="2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96" name=""/>
          <p:cNvSpPr txBox="1"/>
          <p:nvPr/>
        </p:nvSpPr>
        <p:spPr>
          <a:xfrm>
            <a:off x="5220000" y="6068520"/>
            <a:ext cx="3134160" cy="71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</a:rPr>
              <a:t>facial-landmarks</a:t>
            </a:r>
            <a:endParaRPr b="1" lang="en-US" sz="2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1620000" y="6871320"/>
            <a:ext cx="2340000" cy="2308680"/>
          </a:xfrm>
          <a:prstGeom prst="rect">
            <a:avLst/>
          </a:prstGeom>
          <a:ln w="0">
            <a:noFill/>
          </a:ln>
        </p:spPr>
      </p:pic>
      <p:sp>
        <p:nvSpPr>
          <p:cNvPr id="198" name=""/>
          <p:cNvSpPr txBox="1"/>
          <p:nvPr/>
        </p:nvSpPr>
        <p:spPr>
          <a:xfrm>
            <a:off x="1044000" y="9000000"/>
            <a:ext cx="2880000" cy="125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</a:rPr>
              <a:t>gaze-estimation</a:t>
            </a:r>
            <a:endParaRPr b="1" lang="en-US" sz="2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5400000" y="6857280"/>
            <a:ext cx="2322720" cy="232272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 txBox="1"/>
          <p:nvPr/>
        </p:nvSpPr>
        <p:spPr>
          <a:xfrm>
            <a:off x="4680000" y="9036000"/>
            <a:ext cx="4320000" cy="125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en-US" sz="2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</a:rPr>
              <a:t>head-pose-estimation</a:t>
            </a:r>
            <a:endParaRPr b="1" lang="en-US" sz="2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01" name="Google Shape;230;p 1"/>
          <p:cNvSpPr/>
          <p:nvPr/>
        </p:nvSpPr>
        <p:spPr>
          <a:xfrm>
            <a:off x="9000000" y="6120000"/>
            <a:ext cx="2474640" cy="10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8"/>
          <a:stretch/>
        </p:blipFill>
        <p:spPr>
          <a:xfrm>
            <a:off x="12060000" y="4860000"/>
            <a:ext cx="5297040" cy="35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54;p 1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255;p 2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56;p 2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57;p 2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07" name="Google Shape;258;p 2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8" name="Google Shape;259;p 2"/>
          <p:cNvSpPr/>
          <p:nvPr/>
        </p:nvSpPr>
        <p:spPr>
          <a:xfrm>
            <a:off x="1302120" y="2779920"/>
            <a:ext cx="5864400" cy="20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ko-KR" sz="72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향후 발전 방향</a:t>
            </a:r>
            <a:endParaRPr b="1" lang="en-US" sz="7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09" name="Google Shape;261;p 2"/>
          <p:cNvSpPr/>
          <p:nvPr/>
        </p:nvSpPr>
        <p:spPr>
          <a:xfrm>
            <a:off x="10472040" y="4313880"/>
            <a:ext cx="53679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  <a:tabLst>
                <a:tab algn="l" pos="0"/>
              </a:tabLst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사람 인식 개선</a:t>
            </a:r>
            <a:endParaRPr b="1" lang="en-US" sz="55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10" name="Google Shape;262;p 2"/>
          <p:cNvSpPr/>
          <p:nvPr/>
        </p:nvSpPr>
        <p:spPr>
          <a:xfrm>
            <a:off x="1486080" y="4302360"/>
            <a:ext cx="572796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  <a:tabLst>
                <a:tab algn="l" pos="0"/>
              </a:tabLst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감정 인식 확장</a:t>
            </a:r>
            <a:endParaRPr b="1" lang="en-US" sz="55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10692000" y="5469480"/>
            <a:ext cx="5050800" cy="457452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1770480" y="5400000"/>
            <a:ext cx="5249520" cy="475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67;p24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268;p24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215" name="Google Shape;269;p24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216" name="Google Shape;270;p24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End of Document</a:t>
            </a:r>
            <a:endParaRPr b="1" lang="en-US" sz="85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217" name="Google Shape;271;p24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18" name="Google Shape;272;p24"/>
          <p:cNvSpPr/>
          <p:nvPr/>
        </p:nvSpPr>
        <p:spPr>
          <a:xfrm>
            <a:off x="1233360" y="4633200"/>
            <a:ext cx="16115760" cy="30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ko-KR" sz="120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감사합니다</a:t>
            </a:r>
            <a:endParaRPr b="1" lang="en-US" sz="120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94;p14" descr=""/>
          <p:cNvPicPr/>
          <p:nvPr/>
        </p:nvPicPr>
        <p:blipFill>
          <a:blip r:embed="rId1"/>
          <a:stretch/>
        </p:blipFill>
        <p:spPr>
          <a:xfrm>
            <a:off x="285840" y="28584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63" name="Google Shape;95;p14" descr=""/>
          <p:cNvPicPr/>
          <p:nvPr/>
        </p:nvPicPr>
        <p:blipFill>
          <a:blip r:embed="rId2"/>
          <a:stretch/>
        </p:blipFill>
        <p:spPr>
          <a:xfrm>
            <a:off x="1003320" y="26416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64" name="Google Shape;96;p14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1003320" y="627372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65" name="Google Shape;97;p14" descr=""/>
          <p:cNvPicPr/>
          <p:nvPr/>
        </p:nvPicPr>
        <p:blipFill>
          <a:blip r:embed="rId4">
            <a:alphaModFix amt="30000"/>
          </a:blip>
          <a:stretch/>
        </p:blipFill>
        <p:spPr>
          <a:xfrm rot="5400000">
            <a:off x="2108160" y="6311880"/>
            <a:ext cx="5295240" cy="24840"/>
          </a:xfrm>
          <a:prstGeom prst="rect">
            <a:avLst/>
          </a:prstGeom>
          <a:ln w="0">
            <a:noFill/>
          </a:ln>
        </p:spPr>
      </p:pic>
      <p:pic>
        <p:nvPicPr>
          <p:cNvPr id="66" name="Google Shape;98;p14" descr=""/>
          <p:cNvPicPr/>
          <p:nvPr/>
        </p:nvPicPr>
        <p:blipFill>
          <a:blip r:embed="rId5">
            <a:alphaModFix amt="30000"/>
          </a:blip>
          <a:stretch/>
        </p:blipFill>
        <p:spPr>
          <a:xfrm rot="5400000">
            <a:off x="6211080" y="6261120"/>
            <a:ext cx="5295240" cy="2484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99;p14" descr=""/>
          <p:cNvPicPr/>
          <p:nvPr/>
        </p:nvPicPr>
        <p:blipFill>
          <a:blip r:embed="rId6"/>
          <a:stretch/>
        </p:blipFill>
        <p:spPr>
          <a:xfrm>
            <a:off x="16611480" y="0"/>
            <a:ext cx="672480" cy="964440"/>
          </a:xfrm>
          <a:prstGeom prst="rect">
            <a:avLst/>
          </a:prstGeom>
          <a:ln w="0">
            <a:noFill/>
          </a:ln>
        </p:spPr>
      </p:pic>
      <p:pic>
        <p:nvPicPr>
          <p:cNvPr id="68" name="Google Shape;100;p14" descr=""/>
          <p:cNvPicPr/>
          <p:nvPr/>
        </p:nvPicPr>
        <p:blipFill>
          <a:blip r:embed="rId7">
            <a:alphaModFix amt="30000"/>
          </a:blip>
          <a:stretch/>
        </p:blipFill>
        <p:spPr>
          <a:xfrm rot="5400000">
            <a:off x="10478160" y="6362640"/>
            <a:ext cx="5295240" cy="24840"/>
          </a:xfrm>
          <a:prstGeom prst="rect">
            <a:avLst/>
          </a:prstGeom>
          <a:ln w="0">
            <a:noFill/>
          </a:ln>
        </p:spPr>
      </p:pic>
      <p:sp>
        <p:nvSpPr>
          <p:cNvPr id="69" name="Google Shape;101;p14"/>
          <p:cNvSpPr/>
          <p:nvPr/>
        </p:nvSpPr>
        <p:spPr>
          <a:xfrm>
            <a:off x="13080960" y="406404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04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0" name="Google Shape;102;p14"/>
          <p:cNvSpPr/>
          <p:nvPr/>
        </p:nvSpPr>
        <p:spPr>
          <a:xfrm>
            <a:off x="13106520" y="522612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시스템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구성도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1" name="Google Shape;103;p14"/>
          <p:cNvSpPr/>
          <p:nvPr/>
        </p:nvSpPr>
        <p:spPr>
          <a:xfrm>
            <a:off x="939960" y="403848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01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2" name="Google Shape;104;p14"/>
          <p:cNvSpPr/>
          <p:nvPr/>
        </p:nvSpPr>
        <p:spPr>
          <a:xfrm>
            <a:off x="977760" y="51436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3" name="Google Shape;105;p14"/>
          <p:cNvSpPr/>
          <p:nvPr/>
        </p:nvSpPr>
        <p:spPr>
          <a:xfrm>
            <a:off x="4749840" y="4064040"/>
            <a:ext cx="408852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02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4" name="Google Shape;106;p14"/>
          <p:cNvSpPr/>
          <p:nvPr/>
        </p:nvSpPr>
        <p:spPr>
          <a:xfrm>
            <a:off x="4724280" y="51814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5" name="Google Shape;107;p14"/>
          <p:cNvSpPr/>
          <p:nvPr/>
        </p:nvSpPr>
        <p:spPr>
          <a:xfrm>
            <a:off x="8826480" y="402588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03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6" name="Google Shape;108;p14"/>
          <p:cNvSpPr/>
          <p:nvPr/>
        </p:nvSpPr>
        <p:spPr>
          <a:xfrm>
            <a:off x="8864640" y="5143680"/>
            <a:ext cx="415224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목표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7" name="Google Shape;109;p14"/>
          <p:cNvSpPr/>
          <p:nvPr/>
        </p:nvSpPr>
        <p:spPr>
          <a:xfrm>
            <a:off x="565200" y="685152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05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8" name="Google Shape;110;p14"/>
          <p:cNvSpPr/>
          <p:nvPr/>
        </p:nvSpPr>
        <p:spPr>
          <a:xfrm>
            <a:off x="590400" y="82166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개발진행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79" name="Google Shape;111;p14"/>
          <p:cNvSpPr/>
          <p:nvPr/>
        </p:nvSpPr>
        <p:spPr>
          <a:xfrm>
            <a:off x="4768920" y="677160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06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80" name="Google Shape;112;p14"/>
          <p:cNvSpPr/>
          <p:nvPr/>
        </p:nvSpPr>
        <p:spPr>
          <a:xfrm>
            <a:off x="4768920" y="81788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시연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결과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81" name="Google Shape;113;p14"/>
          <p:cNvSpPr/>
          <p:nvPr/>
        </p:nvSpPr>
        <p:spPr>
          <a:xfrm>
            <a:off x="2476440" y="990720"/>
            <a:ext cx="13334400" cy="143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목차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페이지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82" name="Google Shape;114;p14"/>
          <p:cNvSpPr/>
          <p:nvPr/>
        </p:nvSpPr>
        <p:spPr>
          <a:xfrm>
            <a:off x="8921880" y="6851520"/>
            <a:ext cx="4203000" cy="81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07</a:t>
            </a:r>
            <a:endParaRPr b="1" lang="en-US" sz="4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83" name="Google Shape;115;p14"/>
          <p:cNvSpPr/>
          <p:nvPr/>
        </p:nvSpPr>
        <p:spPr>
          <a:xfrm>
            <a:off x="8915400" y="8178840"/>
            <a:ext cx="4152240" cy="39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고찰</a:t>
            </a:r>
            <a:endParaRPr b="1" lang="en-US" sz="2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120;p15" descr=""/>
          <p:cNvPicPr/>
          <p:nvPr/>
        </p:nvPicPr>
        <p:blipFill>
          <a:blip r:embed="rId1"/>
          <a:stretch/>
        </p:blipFill>
        <p:spPr>
          <a:xfrm>
            <a:off x="433440" y="40320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21;p15" descr=""/>
          <p:cNvPicPr/>
          <p:nvPr/>
        </p:nvPicPr>
        <p:blipFill>
          <a:blip r:embed="rId2"/>
          <a:stretch/>
        </p:blipFill>
        <p:spPr>
          <a:xfrm>
            <a:off x="1028880" y="3340080"/>
            <a:ext cx="9676800" cy="593028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122;p15" descr=""/>
          <p:cNvPicPr/>
          <p:nvPr/>
        </p:nvPicPr>
        <p:blipFill>
          <a:blip r:embed="rId3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123;p15" descr=""/>
          <p:cNvPicPr/>
          <p:nvPr/>
        </p:nvPicPr>
        <p:blipFill>
          <a:blip r:embed="rId4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124;p15"/>
          <p:cNvSpPr/>
          <p:nvPr/>
        </p:nvSpPr>
        <p:spPr>
          <a:xfrm>
            <a:off x="10706040" y="4942800"/>
            <a:ext cx="7099200" cy="38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28000"/>
              </a:lnSpc>
              <a:tabLst>
                <a:tab algn="l" pos="0"/>
              </a:tabLst>
            </a:pP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유지를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위한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프로그램입니다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통하여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파악하고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표정을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읽어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화면에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나타내는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것으로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동승자가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있도록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서포트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있습니다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</a:t>
            </a:r>
            <a:endParaRPr b="1" lang="en-US" sz="33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89" name="Google Shape;125;p15"/>
          <p:cNvSpPr/>
          <p:nvPr/>
        </p:nvSpPr>
        <p:spPr>
          <a:xfrm>
            <a:off x="10706040" y="3480840"/>
            <a:ext cx="725076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졸음운전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전방주시 태만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운전 중 휴대폰 사용등으로 인해</a:t>
            </a:r>
            <a:endParaRPr b="1" lang="en-US" sz="24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운전자의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부주의 및 집중력 감소로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인한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사고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발생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비율이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높음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.</a:t>
            </a:r>
            <a:endParaRPr b="1" lang="en-US" sz="24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90" name="Google Shape;126;p15"/>
          <p:cNvSpPr/>
          <p:nvPr/>
        </p:nvSpPr>
        <p:spPr>
          <a:xfrm>
            <a:off x="2502000" y="1028880"/>
            <a:ext cx="13334400" cy="14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501480" algn="ctr">
              <a:lnSpc>
                <a:spcPct val="98000"/>
              </a:lnSpc>
              <a:buClr>
                <a:srgbClr val="4d4d4d"/>
              </a:buClr>
              <a:buFont typeface="Calibri"/>
              <a:buAutoNum type="arabicPeriod"/>
              <a:tabLst>
                <a:tab algn="l" pos="0"/>
              </a:tabLst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91" name="Google Shape;127;p15"/>
          <p:cNvSpPr/>
          <p:nvPr/>
        </p:nvSpPr>
        <p:spPr>
          <a:xfrm>
            <a:off x="3212280" y="5826600"/>
            <a:ext cx="102744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2" name="Google Shape;128;p15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3" name="Google Shape;129;p15"/>
          <p:cNvSpPr/>
          <p:nvPr/>
        </p:nvSpPr>
        <p:spPr>
          <a:xfrm>
            <a:off x="2642760" y="6120720"/>
            <a:ext cx="159696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4" name="Google Shape;130;p15"/>
          <p:cNvSpPr/>
          <p:nvPr/>
        </p:nvSpPr>
        <p:spPr>
          <a:xfrm>
            <a:off x="3567240" y="4660920"/>
            <a:ext cx="672480" cy="2304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135;p16" descr=""/>
          <p:cNvPicPr/>
          <p:nvPr/>
        </p:nvPicPr>
        <p:blipFill>
          <a:blip r:embed="rId1"/>
          <a:stretch/>
        </p:blipFill>
        <p:spPr>
          <a:xfrm>
            <a:off x="381240" y="40320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136;p16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137;p16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98" name="Google Shape;138;p16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2.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99" name="Google Shape;139;p16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00" name="Google Shape;140;p16" descr=""/>
          <p:cNvPicPr/>
          <p:nvPr/>
        </p:nvPicPr>
        <p:blipFill>
          <a:blip r:embed="rId4"/>
          <a:stretch/>
        </p:blipFill>
        <p:spPr>
          <a:xfrm>
            <a:off x="2300040" y="4298760"/>
            <a:ext cx="3498480" cy="3593160"/>
          </a:xfrm>
          <a:prstGeom prst="rect">
            <a:avLst/>
          </a:prstGeom>
          <a:ln w="0">
            <a:noFill/>
          </a:ln>
        </p:spPr>
      </p:pic>
      <p:sp>
        <p:nvSpPr>
          <p:cNvPr id="101" name="Google Shape;141;p16"/>
          <p:cNvSpPr/>
          <p:nvPr/>
        </p:nvSpPr>
        <p:spPr>
          <a:xfrm>
            <a:off x="7038720" y="5358960"/>
            <a:ext cx="3942360" cy="14727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2" name="Google Shape;142;p16"/>
          <p:cNvSpPr/>
          <p:nvPr/>
        </p:nvSpPr>
        <p:spPr>
          <a:xfrm>
            <a:off x="7038720" y="5002200"/>
            <a:ext cx="31309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집중력 감소 원인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03" name="Google Shape;143;p16" descr=""/>
          <p:cNvPicPr/>
          <p:nvPr/>
        </p:nvPicPr>
        <p:blipFill>
          <a:blip r:embed="rId5"/>
          <a:stretch/>
        </p:blipFill>
        <p:spPr>
          <a:xfrm>
            <a:off x="12035520" y="3306240"/>
            <a:ext cx="2795760" cy="279576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44;p16" descr=""/>
          <p:cNvPicPr/>
          <p:nvPr/>
        </p:nvPicPr>
        <p:blipFill>
          <a:blip r:embed="rId6"/>
          <a:stretch/>
        </p:blipFill>
        <p:spPr>
          <a:xfrm>
            <a:off x="11332800" y="6220800"/>
            <a:ext cx="3498480" cy="349848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45;p16"/>
          <p:cNvSpPr/>
          <p:nvPr/>
        </p:nvSpPr>
        <p:spPr>
          <a:xfrm>
            <a:off x="15105240" y="4365720"/>
            <a:ext cx="2204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시선집중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06" name="Google Shape;146;p16"/>
          <p:cNvSpPr/>
          <p:nvPr/>
        </p:nvSpPr>
        <p:spPr>
          <a:xfrm>
            <a:off x="15105240" y="7632000"/>
            <a:ext cx="2204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감정변화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51;p17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52;p17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53;p17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10" name="Google Shape;154;p17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3.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프로젝트 목표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11" name="Google Shape;155;p17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2" name="Google Shape;156;p17"/>
          <p:cNvSpPr/>
          <p:nvPr/>
        </p:nvSpPr>
        <p:spPr>
          <a:xfrm>
            <a:off x="3353040" y="3251160"/>
            <a:ext cx="37047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기술적 목표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13" name="Google Shape;157;p17"/>
          <p:cNvSpPr/>
          <p:nvPr/>
        </p:nvSpPr>
        <p:spPr>
          <a:xfrm>
            <a:off x="10284840" y="3251160"/>
            <a:ext cx="551628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4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사용자 경험 목표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14" name="Google Shape;158;p17"/>
          <p:cNvSpPr/>
          <p:nvPr/>
        </p:nvSpPr>
        <p:spPr>
          <a:xfrm>
            <a:off x="2145960" y="4174560"/>
            <a:ext cx="6118560" cy="5740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5" name="Google Shape;159;p17"/>
          <p:cNvSpPr/>
          <p:nvPr/>
        </p:nvSpPr>
        <p:spPr>
          <a:xfrm>
            <a:off x="9983880" y="4174560"/>
            <a:ext cx="6118560" cy="57405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16" name="Google Shape;160;p17" descr=""/>
          <p:cNvPicPr/>
          <p:nvPr/>
        </p:nvPicPr>
        <p:blipFill>
          <a:blip r:embed="rId4"/>
          <a:stretch/>
        </p:blipFill>
        <p:spPr>
          <a:xfrm>
            <a:off x="2642760" y="7222680"/>
            <a:ext cx="2648160" cy="249804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61;p17" descr=""/>
          <p:cNvPicPr/>
          <p:nvPr/>
        </p:nvPicPr>
        <p:blipFill>
          <a:blip r:embed="rId5"/>
          <a:stretch/>
        </p:blipFill>
        <p:spPr>
          <a:xfrm>
            <a:off x="2657520" y="4989600"/>
            <a:ext cx="2618640" cy="174240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62;p17"/>
          <p:cNvSpPr/>
          <p:nvPr/>
        </p:nvSpPr>
        <p:spPr>
          <a:xfrm>
            <a:off x="5486040" y="5522760"/>
            <a:ext cx="2465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아이트래킹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19" name="Google Shape;163;p17"/>
          <p:cNvSpPr/>
          <p:nvPr/>
        </p:nvSpPr>
        <p:spPr>
          <a:xfrm>
            <a:off x="5486040" y="8023680"/>
            <a:ext cx="2465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표정감지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20" name="Google Shape;164;p17"/>
          <p:cNvSpPr/>
          <p:nvPr/>
        </p:nvSpPr>
        <p:spPr>
          <a:xfrm>
            <a:off x="10471680" y="7137360"/>
            <a:ext cx="5142600" cy="2355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1" name="Google Shape;165;p17"/>
          <p:cNvSpPr/>
          <p:nvPr/>
        </p:nvSpPr>
        <p:spPr>
          <a:xfrm>
            <a:off x="10499040" y="7248600"/>
            <a:ext cx="508788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화면을 운전자의 감정 상태 에 맞춰 자동으로 변경 하여 동승자가 운전자의 상태를 직관적으로 파악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22" name="Google Shape;166;p17"/>
          <p:cNvSpPr/>
          <p:nvPr/>
        </p:nvSpPr>
        <p:spPr>
          <a:xfrm>
            <a:off x="10499040" y="4606560"/>
            <a:ext cx="5142600" cy="235584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23" name="Google Shape;167;p17"/>
          <p:cNvSpPr/>
          <p:nvPr/>
        </p:nvSpPr>
        <p:spPr>
          <a:xfrm>
            <a:off x="10596960" y="4875120"/>
            <a:ext cx="4892400" cy="166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 감지를 통한 운전자가 집중력을 유지하도록 돕기 위한 직관적인 피드백 제공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72;p18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73;p18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74;p18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75;p18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4.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시스템 구성도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28" name="Google Shape;176;p18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2520000" y="3240000"/>
            <a:ext cx="14169240" cy="525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82;p19" descr=""/>
          <p:cNvPicPr/>
          <p:nvPr/>
        </p:nvPicPr>
        <p:blipFill>
          <a:blip r:embed="rId1"/>
          <a:stretch/>
        </p:blipFill>
        <p:spPr>
          <a:xfrm>
            <a:off x="285840" y="403200"/>
            <a:ext cx="17715960" cy="9714960"/>
          </a:xfrm>
          <a:prstGeom prst="rect">
            <a:avLst/>
          </a:prstGeom>
          <a:ln w="0">
            <a:noFill/>
          </a:ln>
        </p:spPr>
      </p:pic>
      <p:sp>
        <p:nvSpPr>
          <p:cNvPr id="131" name="Google Shape;183;p19"/>
          <p:cNvSpPr/>
          <p:nvPr/>
        </p:nvSpPr>
        <p:spPr>
          <a:xfrm>
            <a:off x="9828360" y="4141080"/>
            <a:ext cx="27108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김형석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32" name="Google Shape;184;p19"/>
          <p:cNvSpPr/>
          <p:nvPr/>
        </p:nvSpPr>
        <p:spPr>
          <a:xfrm>
            <a:off x="10810080" y="4857120"/>
            <a:ext cx="58258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표정 인식 기능 구현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en-US" sz="3600" spc="-1" strike="noStrike">
                <a:solidFill>
                  <a:schemeClr val="dk1"/>
                </a:solidFill>
                <a:latin typeface="Calibri"/>
                <a:ea typeface="Calibri"/>
              </a:rPr>
              <a:t>READ.me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작성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33" name="Google Shape;185;p19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86;p19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87;p19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5.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개발진행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36" name="Google Shape;188;p19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grpSp>
        <p:nvGrpSpPr>
          <p:cNvPr id="137" name="Google Shape;189;p19"/>
          <p:cNvGrpSpPr/>
          <p:nvPr/>
        </p:nvGrpSpPr>
        <p:grpSpPr>
          <a:xfrm>
            <a:off x="1742400" y="4352400"/>
            <a:ext cx="6678720" cy="5037120"/>
            <a:chOff x="1742400" y="4352400"/>
            <a:chExt cx="6678720" cy="5037120"/>
          </a:xfrm>
        </p:grpSpPr>
        <p:pic>
          <p:nvPicPr>
            <p:cNvPr id="138" name="Google Shape;190;p19" descr=""/>
            <p:cNvPicPr/>
            <p:nvPr/>
          </p:nvPicPr>
          <p:blipFill>
            <a:blip r:embed="rId4"/>
            <a:stretch/>
          </p:blipFill>
          <p:spPr>
            <a:xfrm>
              <a:off x="2711520" y="8344440"/>
              <a:ext cx="3978720" cy="1045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Google Shape;191;p19" descr=""/>
            <p:cNvPicPr/>
            <p:nvPr/>
          </p:nvPicPr>
          <p:blipFill>
            <a:blip r:embed="rId5"/>
            <a:stretch/>
          </p:blipFill>
          <p:spPr>
            <a:xfrm>
              <a:off x="1742400" y="6178320"/>
              <a:ext cx="1814400" cy="2165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Google Shape;192;p19" descr=""/>
            <p:cNvPicPr/>
            <p:nvPr/>
          </p:nvPicPr>
          <p:blipFill>
            <a:blip r:embed="rId6"/>
            <a:stretch/>
          </p:blipFill>
          <p:spPr>
            <a:xfrm>
              <a:off x="3823920" y="6865920"/>
              <a:ext cx="4597200" cy="90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1" name="Google Shape;193;p19" descr=""/>
            <p:cNvPicPr/>
            <p:nvPr/>
          </p:nvPicPr>
          <p:blipFill>
            <a:blip r:embed="rId7"/>
            <a:stretch/>
          </p:blipFill>
          <p:spPr>
            <a:xfrm>
              <a:off x="3399480" y="4352400"/>
              <a:ext cx="2589840" cy="2165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2" name="Google Shape;194;p19"/>
          <p:cNvSpPr/>
          <p:nvPr/>
        </p:nvSpPr>
        <p:spPr>
          <a:xfrm>
            <a:off x="3726360" y="3217680"/>
            <a:ext cx="27108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개발환경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43" name="Google Shape;195;p19"/>
          <p:cNvSpPr/>
          <p:nvPr/>
        </p:nvSpPr>
        <p:spPr>
          <a:xfrm>
            <a:off x="11108520" y="3217680"/>
            <a:ext cx="27108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역할 분담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44" name="Google Shape;196;p19"/>
          <p:cNvSpPr/>
          <p:nvPr/>
        </p:nvSpPr>
        <p:spPr>
          <a:xfrm>
            <a:off x="9828360" y="6683760"/>
            <a:ext cx="27108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장해준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45" name="Google Shape;197;p19"/>
          <p:cNvSpPr/>
          <p:nvPr/>
        </p:nvSpPr>
        <p:spPr>
          <a:xfrm>
            <a:off x="10810080" y="7399440"/>
            <a:ext cx="582588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아이트래킹 기능 구현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en-US" sz="3600" spc="-1" strike="noStrike">
                <a:solidFill>
                  <a:schemeClr val="dk1"/>
                </a:solidFill>
                <a:latin typeface="Calibri"/>
                <a:ea typeface="Calibri"/>
              </a:rPr>
              <a:t>PPT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작성</a:t>
            </a:r>
            <a:endParaRPr b="1" lang="en-US" sz="36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202;p20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47" name="Google Shape;203;p20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48" name="Google Shape;204;p20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49" name="Google Shape;205;p20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50" name="Google Shape;206;p20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1" name="Google Shape;207;p20"/>
          <p:cNvSpPr/>
          <p:nvPr/>
        </p:nvSpPr>
        <p:spPr>
          <a:xfrm>
            <a:off x="1145880" y="2857320"/>
            <a:ext cx="889416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표정변화 구현 결과 및 주요 특징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52" name="Google Shape;208;p20" descr=""/>
          <p:cNvPicPr/>
          <p:nvPr/>
        </p:nvPicPr>
        <p:blipFill>
          <a:blip r:embed="rId4"/>
          <a:stretch/>
        </p:blipFill>
        <p:spPr>
          <a:xfrm>
            <a:off x="1766160" y="3930840"/>
            <a:ext cx="5257440" cy="476172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209;p20"/>
          <p:cNvSpPr/>
          <p:nvPr/>
        </p:nvSpPr>
        <p:spPr>
          <a:xfrm>
            <a:off x="3596400" y="8692920"/>
            <a:ext cx="18032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Neutral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54" name="Google Shape;210;p20"/>
          <p:cNvSpPr/>
          <p:nvPr/>
        </p:nvSpPr>
        <p:spPr>
          <a:xfrm>
            <a:off x="7572240" y="5689080"/>
            <a:ext cx="3143160" cy="140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55" name="Google Shape;211;p20" descr=""/>
          <p:cNvPicPr/>
          <p:nvPr/>
        </p:nvPicPr>
        <p:blipFill>
          <a:blip r:embed="rId5"/>
          <a:stretch/>
        </p:blipFill>
        <p:spPr>
          <a:xfrm>
            <a:off x="11077200" y="3041640"/>
            <a:ext cx="2951280" cy="2673000"/>
          </a:xfrm>
          <a:prstGeom prst="rect">
            <a:avLst/>
          </a:prstGeom>
          <a:ln w="0">
            <a:noFill/>
          </a:ln>
        </p:spPr>
      </p:pic>
      <p:pic>
        <p:nvPicPr>
          <p:cNvPr id="156" name="Google Shape;212;p20" descr=""/>
          <p:cNvPicPr/>
          <p:nvPr/>
        </p:nvPicPr>
        <p:blipFill>
          <a:blip r:embed="rId6"/>
          <a:stretch/>
        </p:blipFill>
        <p:spPr>
          <a:xfrm>
            <a:off x="14249880" y="3076560"/>
            <a:ext cx="2874240" cy="2603160"/>
          </a:xfrm>
          <a:prstGeom prst="rect">
            <a:avLst/>
          </a:prstGeom>
          <a:ln w="0">
            <a:noFill/>
          </a:ln>
        </p:spPr>
      </p:pic>
      <p:sp>
        <p:nvSpPr>
          <p:cNvPr id="157" name="Google Shape;213;p20"/>
          <p:cNvSpPr/>
          <p:nvPr/>
        </p:nvSpPr>
        <p:spPr>
          <a:xfrm>
            <a:off x="11754360" y="571536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Happy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58" name="Google Shape;214;p20"/>
          <p:cNvSpPr/>
          <p:nvPr/>
        </p:nvSpPr>
        <p:spPr>
          <a:xfrm>
            <a:off x="14888520" y="5715360"/>
            <a:ext cx="18511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Suprise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59" name="Google Shape;215;p20" descr=""/>
          <p:cNvPicPr/>
          <p:nvPr/>
        </p:nvPicPr>
        <p:blipFill>
          <a:blip r:embed="rId7"/>
          <a:stretch/>
        </p:blipFill>
        <p:spPr>
          <a:xfrm>
            <a:off x="11077200" y="6440400"/>
            <a:ext cx="2951280" cy="2673000"/>
          </a:xfrm>
          <a:prstGeom prst="rect">
            <a:avLst/>
          </a:prstGeom>
          <a:ln w="0">
            <a:noFill/>
          </a:ln>
        </p:spPr>
      </p:pic>
      <p:pic>
        <p:nvPicPr>
          <p:cNvPr id="160" name="Google Shape;216;p20" descr=""/>
          <p:cNvPicPr/>
          <p:nvPr/>
        </p:nvPicPr>
        <p:blipFill>
          <a:blip r:embed="rId8"/>
          <a:stretch/>
        </p:blipFill>
        <p:spPr>
          <a:xfrm>
            <a:off x="14295240" y="6516360"/>
            <a:ext cx="2874240" cy="2603160"/>
          </a:xfrm>
          <a:prstGeom prst="rect">
            <a:avLst/>
          </a:prstGeom>
          <a:ln w="0">
            <a:noFill/>
          </a:ln>
        </p:spPr>
      </p:pic>
      <p:sp>
        <p:nvSpPr>
          <p:cNvPr id="161" name="Google Shape;217;p20"/>
          <p:cNvSpPr/>
          <p:nvPr/>
        </p:nvSpPr>
        <p:spPr>
          <a:xfrm>
            <a:off x="11754360" y="911412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Sad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62" name="Google Shape;218;p20"/>
          <p:cNvSpPr/>
          <p:nvPr/>
        </p:nvSpPr>
        <p:spPr>
          <a:xfrm>
            <a:off x="14933880" y="9172800"/>
            <a:ext cx="159696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Anger</a:t>
            </a:r>
            <a:endParaRPr b="1" lang="en-US" sz="32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223;p21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5960" cy="971496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24;p21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0640" cy="248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25;p21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480" cy="96444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226;p21"/>
          <p:cNvSpPr/>
          <p:nvPr/>
        </p:nvSpPr>
        <p:spPr>
          <a:xfrm>
            <a:off x="2502000" y="1028880"/>
            <a:ext cx="1333440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1" lang="en-US" sz="79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67" name="Google Shape;227;p21"/>
          <p:cNvSpPr/>
          <p:nvPr/>
        </p:nvSpPr>
        <p:spPr>
          <a:xfrm>
            <a:off x="2642760" y="6102720"/>
            <a:ext cx="159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8" name="Google Shape;228;p21"/>
          <p:cNvSpPr/>
          <p:nvPr/>
        </p:nvSpPr>
        <p:spPr>
          <a:xfrm>
            <a:off x="1145880" y="2857320"/>
            <a:ext cx="9504000" cy="71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아이트래킹 구현 결과 및 주요 특징</a:t>
            </a:r>
            <a:endParaRPr b="1" lang="en-US" sz="48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69" name="Google Shape;229;p21" descr=""/>
          <p:cNvPicPr/>
          <p:nvPr/>
        </p:nvPicPr>
        <p:blipFill>
          <a:blip r:embed="rId4"/>
          <a:stretch/>
        </p:blipFill>
        <p:spPr>
          <a:xfrm>
            <a:off x="2000520" y="3855240"/>
            <a:ext cx="5257440" cy="476172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230;p21"/>
          <p:cNvSpPr/>
          <p:nvPr/>
        </p:nvSpPr>
        <p:spPr>
          <a:xfrm>
            <a:off x="7572240" y="5689080"/>
            <a:ext cx="3734640" cy="1406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1" name="Google Shape;231;p21"/>
          <p:cNvSpPr/>
          <p:nvPr/>
        </p:nvSpPr>
        <p:spPr>
          <a:xfrm>
            <a:off x="7419600" y="4910040"/>
            <a:ext cx="3441600" cy="87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시선이 정면에서  </a:t>
            </a:r>
            <a:r>
              <a:rPr b="0" lang="en-US" sz="2300" spc="-1" strike="noStrike">
                <a:solidFill>
                  <a:schemeClr val="dk1"/>
                </a:solidFill>
                <a:latin typeface="Calibri"/>
                <a:ea typeface="Calibri"/>
              </a:rPr>
              <a:t>45</a:t>
            </a: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도 이상 변화가 감지하면 경고</a:t>
            </a:r>
            <a:endParaRPr b="1" lang="en-US" sz="2300" spc="-1" strike="noStrike">
              <a:solidFill>
                <a:srgbClr val="1f2328"/>
              </a:solidFill>
              <a:highlight>
                <a:srgbClr val="ffffff"/>
              </a:highlight>
              <a:latin typeface="Arial"/>
            </a:endParaRPr>
          </a:p>
        </p:txBody>
      </p:sp>
      <p:pic>
        <p:nvPicPr>
          <p:cNvPr id="172" name="Google Shape;232;p21" descr=""/>
          <p:cNvPicPr/>
          <p:nvPr/>
        </p:nvPicPr>
        <p:blipFill>
          <a:blip r:embed="rId5"/>
          <a:stretch/>
        </p:blipFill>
        <p:spPr>
          <a:xfrm>
            <a:off x="11814120" y="4011480"/>
            <a:ext cx="5257440" cy="476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ko-KR</dc:language>
  <cp:lastModifiedBy/>
  <dcterms:modified xsi:type="dcterms:W3CDTF">2024-12-04T13:32:12Z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